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F021-827D-4DE3-8C08-476D87AA19C5}" type="datetimeFigureOut">
              <a:rPr lang="pl-PL" smtClean="0"/>
              <a:t>2021-04-11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0BE4-EDA4-45BA-93E4-C787DF204E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6224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F021-827D-4DE3-8C08-476D87AA19C5}" type="datetimeFigureOut">
              <a:rPr lang="pl-PL" smtClean="0"/>
              <a:t>2021-04-11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0BE4-EDA4-45BA-93E4-C787DF204E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150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F021-827D-4DE3-8C08-476D87AA19C5}" type="datetimeFigureOut">
              <a:rPr lang="pl-PL" smtClean="0"/>
              <a:t>2021-04-11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0BE4-EDA4-45BA-93E4-C787DF204E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938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F021-827D-4DE3-8C08-476D87AA19C5}" type="datetimeFigureOut">
              <a:rPr lang="pl-PL" smtClean="0"/>
              <a:t>2021-04-11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0BE4-EDA4-45BA-93E4-C787DF204E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328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F021-827D-4DE3-8C08-476D87AA19C5}" type="datetimeFigureOut">
              <a:rPr lang="pl-PL" smtClean="0"/>
              <a:t>2021-04-11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0BE4-EDA4-45BA-93E4-C787DF204E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149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F021-827D-4DE3-8C08-476D87AA19C5}" type="datetimeFigureOut">
              <a:rPr lang="pl-PL" smtClean="0"/>
              <a:t>2021-04-11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0BE4-EDA4-45BA-93E4-C787DF204E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8512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F021-827D-4DE3-8C08-476D87AA19C5}" type="datetimeFigureOut">
              <a:rPr lang="pl-PL" smtClean="0"/>
              <a:t>2021-04-11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0BE4-EDA4-45BA-93E4-C787DF204E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3678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F021-827D-4DE3-8C08-476D87AA19C5}" type="datetimeFigureOut">
              <a:rPr lang="pl-PL" smtClean="0"/>
              <a:t>2021-04-11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0BE4-EDA4-45BA-93E4-C787DF204E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990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F021-827D-4DE3-8C08-476D87AA19C5}" type="datetimeFigureOut">
              <a:rPr lang="pl-PL" smtClean="0"/>
              <a:t>2021-04-11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0BE4-EDA4-45BA-93E4-C787DF204E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4705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F021-827D-4DE3-8C08-476D87AA19C5}" type="datetimeFigureOut">
              <a:rPr lang="pl-PL" smtClean="0"/>
              <a:t>2021-04-11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0BE4-EDA4-45BA-93E4-C787DF204E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3900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F021-827D-4DE3-8C08-476D87AA19C5}" type="datetimeFigureOut">
              <a:rPr lang="pl-PL" smtClean="0"/>
              <a:t>2021-04-11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70BE4-EDA4-45BA-93E4-C787DF204E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70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FF021-827D-4DE3-8C08-476D87AA19C5}" type="datetimeFigureOut">
              <a:rPr lang="pl-PL" smtClean="0"/>
              <a:t>2021-04-11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70BE4-EDA4-45BA-93E4-C787DF204E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546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jNQT1KWtkE" TargetMode="External"/><Relationship Id="rId2" Type="http://schemas.openxmlformats.org/officeDocument/2006/relationships/hyperlink" Target="https://www.youtube.com/watch?v=MMlx_1ja9XI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s://www.youtube.com/watch?v=CYftVXfoxuw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_tk-AhlA1o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kRJFN6V7TB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Yqb95ZWykS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073" y="1101736"/>
            <a:ext cx="5868474" cy="481965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77909" y="86731"/>
            <a:ext cx="10642243" cy="932444"/>
          </a:xfrm>
        </p:spPr>
        <p:txBody>
          <a:bodyPr>
            <a:normAutofit/>
          </a:bodyPr>
          <a:lstStyle/>
          <a:p>
            <a:r>
              <a:rPr lang="pl-PL" b="1" i="0" dirty="0" smtClean="0">
                <a:solidFill>
                  <a:srgbClr val="B20A0E"/>
                </a:solidFill>
                <a:effectLst/>
                <a:latin typeface="Droid Sans"/>
              </a:rPr>
              <a:t>Uczymy się wyrażać emocje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97604" y="6003948"/>
            <a:ext cx="10036935" cy="854052"/>
          </a:xfrm>
        </p:spPr>
        <p:txBody>
          <a:bodyPr/>
          <a:lstStyle/>
          <a:p>
            <a:r>
              <a:rPr lang="pl-PL" dirty="0"/>
              <a:t>CELE OGÓ LNE: kształtowanie umiejętności wyrażania emocji przez malowanie; </a:t>
            </a:r>
            <a:r>
              <a:rPr lang="pl-PL" dirty="0" smtClean="0"/>
              <a:t>rozpoznawanie nastrojów </a:t>
            </a:r>
            <a:r>
              <a:rPr lang="pl-PL" dirty="0"/>
              <a:t>muzycznych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12124" y="1101736"/>
            <a:ext cx="255001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000" b="1" dirty="0" smtClean="0"/>
              <a:t>15.04.2021 r czwartek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3988500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/>
          <a:srcRect l="13615" t="13333" r="13568" b="32395"/>
          <a:stretch/>
        </p:blipFill>
        <p:spPr>
          <a:xfrm>
            <a:off x="7096258" y="1442435"/>
            <a:ext cx="4955196" cy="2769926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218941" y="334850"/>
            <a:ext cx="893793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0" i="0" dirty="0" smtClean="0">
                <a:effectLst/>
                <a:latin typeface="comic sans ms" panose="030F0702030302020204" pitchFamily="66" charset="0"/>
              </a:rPr>
              <a:t>Dzisiaj rozpoczynamy na wesoło, aby stworzyć od razu miłą atmosferę.</a:t>
            </a:r>
            <a:endParaRPr lang="pl-PL" sz="2000" b="0" i="0" dirty="0" smtClean="0">
              <a:effectLst/>
              <a:latin typeface="Droid Sans"/>
            </a:endParaRPr>
          </a:p>
          <a:p>
            <a:endParaRPr lang="pl-PL" b="1" i="0" dirty="0" smtClean="0">
              <a:solidFill>
                <a:srgbClr val="008000"/>
              </a:solidFill>
              <a:effectLst/>
              <a:latin typeface="comic sans ms" panose="030F0702030302020204" pitchFamily="66" charset="0"/>
            </a:endParaRPr>
          </a:p>
          <a:p>
            <a:r>
              <a:rPr lang="pl-PL" b="1" i="0" dirty="0" smtClean="0">
                <a:solidFill>
                  <a:srgbClr val="008000"/>
                </a:solidFill>
                <a:effectLst/>
                <a:latin typeface="comic sans ms" panose="030F0702030302020204" pitchFamily="66" charset="0"/>
              </a:rPr>
              <a:t>„Masażyk na dobry humor”</a:t>
            </a:r>
            <a:r>
              <a:rPr lang="pl-PL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 – </a:t>
            </a:r>
            <a:r>
              <a:rPr lang="pl-PL" b="0" i="0" dirty="0" smtClean="0">
                <a:effectLst/>
              </a:rPr>
              <a:t>dziecko i rodzic stoją naprzeciw siebie. Wykonują ruchy zgodne z recytowanym tekstem. Zapraszamy do wspólnej zabawy.</a:t>
            </a:r>
          </a:p>
          <a:p>
            <a:endParaRPr lang="pl-PL" b="0" i="0" dirty="0" smtClean="0">
              <a:effectLst/>
            </a:endParaRPr>
          </a:p>
          <a:p>
            <a:endParaRPr lang="pl-PL" b="0" i="0" dirty="0" smtClean="0">
              <a:effectLst/>
            </a:endParaRPr>
          </a:p>
          <a:p>
            <a:r>
              <a:rPr lang="pl-PL" sz="2400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Żeby było nam wesoło –masujemy swoje czoło.</a:t>
            </a:r>
            <a:endParaRPr lang="pl-PL" sz="2400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sz="2400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Raz i dwa, raz i dwa –każdy ładne czoło ma.</a:t>
            </a:r>
            <a:endParaRPr lang="pl-PL" sz="2400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sz="2400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Potem oczy, pod oczami i pod nosem, pod wargami.</a:t>
            </a:r>
            <a:endParaRPr lang="pl-PL" sz="2400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sz="2400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Język w górę raz i dwa –ładny język każdy ma.</a:t>
            </a:r>
            <a:endParaRPr lang="pl-PL" sz="2400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sz="2400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Tu jest głowa, a tu uszy –trzeba swoje uszy ruszyć.</a:t>
            </a:r>
            <a:endParaRPr lang="pl-PL" sz="2400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sz="2400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Raz i dwa, raz i dwa –dwoje uszu każdy ma.</a:t>
            </a:r>
            <a:endParaRPr lang="pl-PL" sz="2400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sz="2400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Powiedz: mama, tata, lala, i zaśpiewaj: la-la-la-la.</a:t>
            </a:r>
            <a:endParaRPr lang="pl-PL" sz="2400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sz="2400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Otwórz buzię, zamknij buzię, pokaż wszystkim oczy duże.</a:t>
            </a:r>
            <a:endParaRPr lang="pl-PL" sz="2400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sz="2400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Pogłaszcz główkę ładną swoją i policzki, brodę, czoło.</a:t>
            </a:r>
            <a:endParaRPr lang="pl-PL" sz="2400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sz="2400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Poszczyp lekko całą twarz i już dobry humor masz.</a:t>
            </a:r>
            <a:endParaRPr lang="pl-PL" sz="2400" b="0" i="0" dirty="0">
              <a:solidFill>
                <a:srgbClr val="484848"/>
              </a:solidFill>
              <a:effectLst/>
              <a:latin typeface="Droid Sans"/>
            </a:endParaRPr>
          </a:p>
        </p:txBody>
      </p:sp>
    </p:spTree>
    <p:extLst>
      <p:ext uri="{BB962C8B-B14F-4D97-AF65-F5344CB8AC3E}">
        <p14:creationId xmlns:p14="http://schemas.microsoft.com/office/powerpoint/2010/main" val="596579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9245" y="321973"/>
            <a:ext cx="1161674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i="0" dirty="0" smtClean="0">
                <a:solidFill>
                  <a:srgbClr val="008000"/>
                </a:solidFill>
                <a:effectLst/>
                <a:latin typeface="comic sans ms" panose="030F0702030302020204" pitchFamily="66" charset="0"/>
              </a:rPr>
              <a:t>„Nasze zabawy”</a:t>
            </a:r>
            <a:r>
              <a:rPr lang="pl-PL" b="0" i="0" dirty="0" smtClean="0">
                <a:solidFill>
                  <a:srgbClr val="008000"/>
                </a:solidFill>
                <a:effectLst/>
                <a:latin typeface="comic sans ms" panose="030F0702030302020204" pitchFamily="66" charset="0"/>
              </a:rPr>
              <a:t> </a:t>
            </a:r>
            <a:r>
              <a:rPr lang="pl-PL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– </a:t>
            </a:r>
            <a:r>
              <a:rPr lang="pl-PL" b="0" i="0" dirty="0" smtClean="0">
                <a:effectLst/>
              </a:rPr>
              <a:t>czerpanie radości ze wspólnych zabaw tanecznych, rozróżnianie nastrojów muzycznych. Rodzic tańczy wraz  z dzieckiem.</a:t>
            </a:r>
          </a:p>
          <a:p>
            <a:r>
              <a:rPr lang="pl-PL" b="0" i="0" dirty="0" smtClean="0">
                <a:effectLst/>
              </a:rPr>
              <a:t/>
            </a:r>
            <a:br>
              <a:rPr lang="pl-PL" b="0" i="0" dirty="0" smtClean="0">
                <a:effectLst/>
              </a:rPr>
            </a:br>
            <a:r>
              <a:rPr lang="pl-PL" sz="2000" b="1" i="0" dirty="0" smtClean="0">
                <a:effectLst/>
              </a:rPr>
              <a:t>Nie chcę cię   </a:t>
            </a:r>
            <a:r>
              <a:rPr lang="pl-PL" b="0" i="0" dirty="0" smtClean="0">
                <a:effectLst/>
                <a:hlinkClick r:id="rId2"/>
              </a:rPr>
              <a:t>https://www.youtube.com/watch?v=MMlx_1ja9XI</a:t>
            </a:r>
            <a:r>
              <a:rPr lang="pl-PL" b="0" i="0" dirty="0" smtClean="0">
                <a:effectLst/>
              </a:rPr>
              <a:t> </a:t>
            </a:r>
          </a:p>
          <a:p>
            <a:endParaRPr lang="pl-PL" b="0" i="0" dirty="0" smtClean="0">
              <a:effectLst/>
            </a:endParaRPr>
          </a:p>
          <a:p>
            <a:r>
              <a:rPr lang="pl-PL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Nie chcę cię, nie chcę cię, nie chcę cię znać.</a:t>
            </a:r>
            <a:endParaRPr lang="pl-PL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Chodź do mnie, chodź do mnie, rękę mi daj.</a:t>
            </a:r>
            <a:endParaRPr lang="pl-PL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Prawą mi daj, lewą mi daj i już się na mnie nie gniewaj. (x 2)</a:t>
            </a:r>
          </a:p>
          <a:p>
            <a:endParaRPr lang="pl-PL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b="0" i="0" dirty="0" smtClean="0">
                <a:effectLst/>
              </a:rPr>
              <a:t>Gdy  w zabawie „pogodzą się”, zaczynacie dalsze tańce:</a:t>
            </a:r>
          </a:p>
          <a:p>
            <a:endParaRPr lang="pl-PL" b="0" i="0" dirty="0" smtClean="0">
              <a:effectLst/>
            </a:endParaRPr>
          </a:p>
          <a:p>
            <a:r>
              <a:rPr lang="pl-PL" sz="2000" b="1" i="0" dirty="0" smtClean="0">
                <a:effectLst/>
              </a:rPr>
              <a:t>Dwóm tańczyć się zachciało  </a:t>
            </a:r>
            <a:r>
              <a:rPr lang="pl-PL" sz="2000" i="0" dirty="0" smtClean="0">
                <a:effectLst/>
                <a:hlinkClick r:id="rId3"/>
              </a:rPr>
              <a:t>https://www.youtube.com/watch?v=RjNQT1KWtkE</a:t>
            </a:r>
            <a:r>
              <a:rPr lang="pl-PL" sz="2000" i="0" dirty="0" smtClean="0">
                <a:effectLst/>
              </a:rPr>
              <a:t> </a:t>
            </a:r>
          </a:p>
          <a:p>
            <a:endParaRPr lang="pl-PL" sz="2000" b="1" i="0" dirty="0" smtClean="0">
              <a:effectLst/>
            </a:endParaRPr>
          </a:p>
          <a:p>
            <a:r>
              <a:rPr lang="pl-PL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Dwóm tańczyć się zachciało, zachciało, zachciało,</a:t>
            </a:r>
            <a:endParaRPr lang="pl-PL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lecz im się nie udało </a:t>
            </a:r>
            <a:r>
              <a:rPr lang="pl-PL" b="0" i="0" dirty="0" err="1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fari</a:t>
            </a:r>
            <a:r>
              <a:rPr lang="pl-PL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, </a:t>
            </a:r>
            <a:r>
              <a:rPr lang="pl-PL" b="0" i="0" dirty="0" err="1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fari</a:t>
            </a:r>
            <a:r>
              <a:rPr lang="pl-PL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, fara.</a:t>
            </a:r>
            <a:endParaRPr lang="pl-PL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Kłócili się ze sobą, ze sobą, ze sobą.</a:t>
            </a:r>
            <a:endParaRPr lang="pl-PL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Ja nie chcę tańczyć z tobą </a:t>
            </a:r>
            <a:r>
              <a:rPr lang="pl-PL" b="0" i="0" dirty="0" err="1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fari</a:t>
            </a:r>
            <a:r>
              <a:rPr lang="pl-PL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, </a:t>
            </a:r>
            <a:r>
              <a:rPr lang="pl-PL" b="0" i="0" dirty="0" err="1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fari</a:t>
            </a:r>
            <a:r>
              <a:rPr lang="pl-PL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, fara.</a:t>
            </a:r>
            <a:endParaRPr lang="pl-PL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Poszukam więc innego, innego, innego</a:t>
            </a:r>
            <a:endParaRPr lang="pl-PL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do tańca zgrabniejszego.</a:t>
            </a:r>
          </a:p>
          <a:p>
            <a:endParaRPr lang="pl-PL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b="0" i="0" dirty="0" smtClean="0">
                <a:effectLst/>
              </a:rPr>
              <a:t>Następnie rodzic prosi dziecko o podzielenie się informacją, która zabawa bardziej się podoba, która ma lepszy nastrój, jaka lepiej nadaje się do tańca.</a:t>
            </a:r>
            <a:endParaRPr lang="pl-PL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51318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88889" y="3298532"/>
            <a:ext cx="4909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hlinkClick r:id="rId2"/>
              </a:rPr>
              <a:t>https://www.youtube.com/watch?v=CYftVXfoxuw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347429" y="958472"/>
            <a:ext cx="875793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Dzieci poruszają się swobodnie improwizując ruchem do muzyki którą słyszą. Kiedy następuje przerwa dzieci zatrzymują się i sprawdzają czy będzie zimno czy ciepło. </a:t>
            </a:r>
          </a:p>
          <a:p>
            <a:r>
              <a:rPr lang="pl-PL" sz="2000" dirty="0" smtClean="0"/>
              <a:t>Kiedy muzyka "sygnał" jest wesoła dzieci unoszą ręce i wesoło poruszają paluszkami – dziecko zamienia się wówczas w słoneczko i porusza promieniami. Kiedy muzyka "sygnał" jest smutna dzieci stają otulając się rękami  - jest im zimno. 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783" y="2744734"/>
            <a:ext cx="6655217" cy="4113266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88889" y="2804200"/>
            <a:ext cx="5349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0" i="0" dirty="0" smtClean="0">
                <a:effectLst/>
                <a:latin typeface="Roboto"/>
              </a:rPr>
              <a:t>ZABAWA SŁUCHOWO RUCHOWA "Zimno ciepło"</a:t>
            </a:r>
            <a:endParaRPr lang="pl-PL" b="0" i="0" dirty="0">
              <a:effectLst/>
              <a:latin typeface="Roboto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75257" y="374628"/>
            <a:ext cx="85301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i="0" dirty="0" smtClean="0">
                <a:solidFill>
                  <a:srgbClr val="008000"/>
                </a:solidFill>
                <a:effectLst/>
                <a:latin typeface="comic sans ms" panose="030F0702030302020204" pitchFamily="66" charset="0"/>
              </a:rPr>
              <a:t>„Smutna i wesoła muzyka”</a:t>
            </a:r>
            <a:r>
              <a:rPr lang="pl-PL" sz="2000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 – rozpoznawanie nastrojów muzycznych.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728278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rupa III – Przedszkole nr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29280" y="1349692"/>
            <a:ext cx="4281015" cy="6238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73487" y="202333"/>
            <a:ext cx="10753859" cy="2126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i="0" dirty="0" smtClean="0">
                <a:solidFill>
                  <a:srgbClr val="008000"/>
                </a:solidFill>
                <a:effectLst/>
                <a:latin typeface="comic sans ms" panose="030F0702030302020204" pitchFamily="66" charset="0"/>
              </a:rPr>
              <a:t>„Policz dźwięki”</a:t>
            </a:r>
            <a:r>
              <a:rPr lang="pl-PL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 – przeliczanie w zakresie 1–6, usprawnianie małej motoryki. </a:t>
            </a:r>
          </a:p>
          <a:p>
            <a:pPr>
              <a:lnSpc>
                <a:spcPct val="150000"/>
              </a:lnSpc>
            </a:pPr>
            <a:r>
              <a:rPr lang="pl-PL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Dziecko siedzi przy stoliku, na którym ma tace z makaronem typu spaghetti i penne. Rodzic gra na wybranym instrumencie (np. łyżka drewniana i miska). Dziecko liczy, ile dźwięków zostało zagranych i kładzie przed sobą tyle makaronu. Po zabawie matematycznej dziecko układa z makaronu obrazki, może łączyć makaron z plasteliną.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41668" y="2576984"/>
            <a:ext cx="628489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i="0" dirty="0" smtClean="0">
                <a:solidFill>
                  <a:srgbClr val="008000"/>
                </a:solidFill>
                <a:effectLst/>
                <a:latin typeface="comic sans ms" panose="030F0702030302020204" pitchFamily="66" charset="0"/>
              </a:rPr>
              <a:t>„Wesoły obrazek”</a:t>
            </a:r>
            <a:r>
              <a:rPr lang="pl-PL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 – </a:t>
            </a:r>
            <a:r>
              <a:rPr lang="pl-PL" b="0" i="0" dirty="0" smtClean="0">
                <a:effectLst/>
                <a:latin typeface="comic sans ms" panose="030F0702030302020204" pitchFamily="66" charset="0"/>
              </a:rPr>
              <a:t>kształtowanie umiejętności wyrażania emocji przez środki niewerbalne, </a:t>
            </a:r>
          </a:p>
          <a:p>
            <a:pPr>
              <a:lnSpc>
                <a:spcPct val="150000"/>
              </a:lnSpc>
            </a:pPr>
            <a:r>
              <a:rPr lang="pl-PL" b="0" i="0" dirty="0" smtClean="0">
                <a:effectLst/>
                <a:latin typeface="comic sans ms" panose="030F0702030302020204" pitchFamily="66" charset="0"/>
              </a:rPr>
              <a:t>np. malowanie farbami. Przygotowujemy kartki A4, </a:t>
            </a:r>
          </a:p>
          <a:p>
            <a:pPr>
              <a:lnSpc>
                <a:spcPct val="150000"/>
              </a:lnSpc>
            </a:pPr>
            <a:r>
              <a:rPr lang="pl-PL" b="0" i="0" dirty="0" smtClean="0">
                <a:effectLst/>
                <a:latin typeface="comic sans ms" panose="030F0702030302020204" pitchFamily="66" charset="0"/>
              </a:rPr>
              <a:t>taca z farbami w kolorach podstawowych, waciki kosmetyczne. Dziecko słucha utworu muzycznego </a:t>
            </a:r>
          </a:p>
          <a:p>
            <a:pPr>
              <a:lnSpc>
                <a:spcPct val="150000"/>
              </a:lnSpc>
            </a:pPr>
            <a:r>
              <a:rPr lang="pl-PL" b="1" i="1" dirty="0" smtClean="0">
                <a:effectLst/>
                <a:latin typeface="comic sans ms" panose="030F0702030302020204" pitchFamily="66" charset="0"/>
              </a:rPr>
              <a:t>Wiosna </a:t>
            </a:r>
            <a:r>
              <a:rPr lang="pl-PL" b="0" i="0" dirty="0" smtClean="0">
                <a:effectLst/>
                <a:latin typeface="comic sans ms" panose="030F0702030302020204" pitchFamily="66" charset="0"/>
              </a:rPr>
              <a:t>A. Vivaldiego (link poniżej).Określa nastrój, tempo utworu. Za pomocą wacików wykonuje </a:t>
            </a:r>
          </a:p>
          <a:p>
            <a:pPr>
              <a:lnSpc>
                <a:spcPct val="150000"/>
              </a:lnSpc>
            </a:pPr>
            <a:r>
              <a:rPr lang="pl-PL" b="0" i="0" dirty="0" smtClean="0">
                <a:effectLst/>
                <a:latin typeface="comic sans ms" panose="030F0702030302020204" pitchFamily="66" charset="0"/>
              </a:rPr>
              <a:t>obrazek, który podpowiada jemu muzyka. </a:t>
            </a:r>
          </a:p>
          <a:p>
            <a:pPr>
              <a:lnSpc>
                <a:spcPct val="150000"/>
              </a:lnSpc>
            </a:pPr>
            <a:r>
              <a:rPr lang="pl-PL" b="0" i="0" dirty="0" smtClean="0">
                <a:effectLst/>
                <a:latin typeface="comic sans ms" panose="030F0702030302020204" pitchFamily="66" charset="0"/>
              </a:rPr>
              <a:t>W trakcie malowania cały czas słucha muzyki.</a:t>
            </a:r>
            <a:endParaRPr lang="pl-PL" b="0" i="0" dirty="0" smtClean="0">
              <a:effectLst/>
              <a:latin typeface="Droid Sans"/>
            </a:endParaRPr>
          </a:p>
          <a:p>
            <a:pPr>
              <a:lnSpc>
                <a:spcPct val="150000"/>
              </a:lnSpc>
            </a:pPr>
            <a:r>
              <a:rPr lang="pl-PL" b="0" i="0" u="sng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  <a:hlinkClick r:id="rId3"/>
              </a:rPr>
              <a:t>https://www.youtube.com/watch?v=Z_tk-AhlA1o</a:t>
            </a:r>
            <a:endParaRPr lang="pl-PL" b="0" i="0" dirty="0">
              <a:solidFill>
                <a:srgbClr val="484848"/>
              </a:solidFill>
              <a:effectLst/>
              <a:latin typeface="Droid Sans"/>
            </a:endParaRPr>
          </a:p>
        </p:txBody>
      </p:sp>
    </p:spTree>
    <p:extLst>
      <p:ext uri="{BB962C8B-B14F-4D97-AF65-F5344CB8AC3E}">
        <p14:creationId xmlns:p14="http://schemas.microsoft.com/office/powerpoint/2010/main" val="2262282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86366" y="270456"/>
            <a:ext cx="95432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0" i="0" dirty="0" smtClean="0">
                <a:effectLst/>
                <a:latin typeface="comic sans ms" panose="030F0702030302020204" pitchFamily="66" charset="0"/>
              </a:rPr>
              <a:t>Na zakończenie zachęcam do wysłuchania piosenki o emocjach</a:t>
            </a:r>
            <a:r>
              <a:rPr lang="pl-PL" b="0" i="0" dirty="0" smtClean="0">
                <a:solidFill>
                  <a:srgbClr val="0000FF"/>
                </a:solidFill>
                <a:effectLst/>
                <a:latin typeface="comic sans ms" panose="030F0702030302020204" pitchFamily="66" charset="0"/>
              </a:rPr>
              <a:t>.</a:t>
            </a:r>
            <a:endParaRPr lang="pl-PL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b="0" i="0" u="sng" dirty="0" smtClean="0">
                <a:solidFill>
                  <a:srgbClr val="B20A0E"/>
                </a:solidFill>
                <a:effectLst/>
                <a:latin typeface="Droid Sans"/>
                <a:hlinkClick r:id="rId2"/>
              </a:rPr>
              <a:t>https://www.youtube.com/watch?v=kRJFN6V7TB4</a:t>
            </a:r>
            <a:endParaRPr lang="pl-PL" b="0" i="0" dirty="0" smtClean="0">
              <a:solidFill>
                <a:srgbClr val="484848"/>
              </a:solidFill>
              <a:effectLst/>
              <a:latin typeface="Droid Sans"/>
            </a:endParaRPr>
          </a:p>
          <a:p>
            <a:r>
              <a:rPr lang="pl-PL" dirty="0" smtClean="0">
                <a:solidFill>
                  <a:srgbClr val="484848"/>
                </a:solidFill>
                <a:latin typeface="Droid Sans"/>
              </a:rPr>
              <a:t>                                                                                                                                                                                               </a:t>
            </a:r>
            <a:endParaRPr lang="pl-PL" b="0" i="0" dirty="0">
              <a:solidFill>
                <a:srgbClr val="484848"/>
              </a:solidFill>
              <a:effectLst/>
              <a:latin typeface="Droid Sans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0848"/>
            <a:ext cx="6171059" cy="4400550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sp>
        <p:nvSpPr>
          <p:cNvPr id="5" name="Prostokąt 4"/>
          <p:cNvSpPr/>
          <p:nvPr/>
        </p:nvSpPr>
        <p:spPr>
          <a:xfrm>
            <a:off x="6557425" y="11476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>
                <a:latin typeface="Comic Sans MS" panose="030F0702030302020204" pitchFamily="66" charset="0"/>
              </a:rPr>
              <a:t>Lub oglądnięcia bajki edukacyjnej o emocjach </a:t>
            </a:r>
            <a:r>
              <a:rPr lang="pl-PL" dirty="0" smtClean="0">
                <a:hlinkClick r:id="rId4"/>
              </a:rPr>
              <a:t>https://www.youtube.com/watch?v=Yqb95ZWykSI</a:t>
            </a:r>
            <a:r>
              <a:rPr lang="pl-PL" dirty="0" smtClean="0"/>
              <a:t>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9658" y="2280627"/>
            <a:ext cx="6177231" cy="3760771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707521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37882" y="309093"/>
            <a:ext cx="10238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A jeśli jeszcze dzieci (i rodzice) mają siłę to zachęcam do wykonania KATRY PRACY</a:t>
            </a:r>
            <a:endParaRPr lang="pl-PL" sz="2400" dirty="0"/>
          </a:p>
        </p:txBody>
      </p:sp>
      <p:pic>
        <p:nvPicPr>
          <p:cNvPr id="3" name="Obraz 2" descr="https://i.pinimg.com/564x/bd/7c/0a/bd7c0a59988a6f1cde36bc80621c92e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687" y="1481070"/>
            <a:ext cx="3142445" cy="439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https://i.pinimg.com/564x/51/6e/d4/516ed4320e7c6f62a1d14bf3c6a003d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132" y="1725768"/>
            <a:ext cx="2859110" cy="4148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37519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172</Words>
  <Application>Microsoft Office PowerPoint</Application>
  <PresentationFormat>Panoramiczny</PresentationFormat>
  <Paragraphs>56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comic sans ms</vt:lpstr>
      <vt:lpstr>Droid Sans</vt:lpstr>
      <vt:lpstr>Roboto</vt:lpstr>
      <vt:lpstr>Motyw pakietu Office</vt:lpstr>
      <vt:lpstr>Uczymy się wyrażać emocje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Uczymy się wyrażać emocje</dc:title>
  <dc:creator>kasiunia</dc:creator>
  <cp:lastModifiedBy>kasiunia</cp:lastModifiedBy>
  <cp:revision>10</cp:revision>
  <dcterms:created xsi:type="dcterms:W3CDTF">2021-04-09T17:44:31Z</dcterms:created>
  <dcterms:modified xsi:type="dcterms:W3CDTF">2021-04-11T14:36:34Z</dcterms:modified>
</cp:coreProperties>
</file>